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charts/chart1.xml" ContentType="application/vnd.openxmlformats-officedocument.drawingml.chart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f052dd81f404b3d" /><Relationship Type="http://schemas.openxmlformats.org/officeDocument/2006/relationships/extended-properties" Target="/docProps/app.xml" Id="R99910ceb2eeb46b4" /><Relationship Type="http://schemas.openxmlformats.org/officeDocument/2006/relationships/officeDocument" Target="/ppt/presentation.xml" Id="Rcfd34d707a2c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8e6da3c704386"/>
  </p:sldMasterIdLst>
  <p:notesMasterIdLst>
    <p:notesMasterId xmlns:r="http://schemas.openxmlformats.org/officeDocument/2006/relationships" r:id="R61bd786fe23b4bf4"/>
  </p:notesMasterIdLst>
  <p:sldIdLst>
    <p:sldId xmlns:r="http://schemas.openxmlformats.org/officeDocument/2006/relationships" id="256" r:id="Rb80d921a5be547ef"/>
    <p:sldId xmlns:r="http://schemas.openxmlformats.org/officeDocument/2006/relationships" id="257" r:id="R71aedbc0064e4774"/>
    <p:sldId xmlns:r="http://schemas.openxmlformats.org/officeDocument/2006/relationships" id="258" r:id="Rc013153c0fdd4e9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2148b0ea9184aa4" /><Relationship Type="http://schemas.openxmlformats.org/officeDocument/2006/relationships/slideMaster" Target="/ppt/slideMasters/slideMaster1.xml" Id="Ra428e6da3c704386" /><Relationship Type="http://schemas.openxmlformats.org/officeDocument/2006/relationships/notesMaster" Target="/ppt/notesMasters/notesMaster1.xml" Id="R61bd786fe23b4bf4" /><Relationship Type="http://schemas.openxmlformats.org/officeDocument/2006/relationships/presProps" Target="/ppt/presProps.xml" Id="R7b7c9ed1fd5349c6" /><Relationship Type="http://schemas.openxmlformats.org/officeDocument/2006/relationships/tableStyles" Target="/ppt/tableStyles.xml" Id="Rd8f7f59a5f824351" /><Relationship Type="http://schemas.openxmlformats.org/officeDocument/2006/relationships/slide" Target="/ppt/slides/slide1.xml" Id="Rb80d921a5be547ef" /><Relationship Type="http://schemas.openxmlformats.org/officeDocument/2006/relationships/slide" Target="/ppt/slides/slide2.xml" Id="R71aedbc0064e4774" /><Relationship Type="http://schemas.openxmlformats.org/officeDocument/2006/relationships/slide" Target="/ppt/slides/slide3.xml" Id="Rc013153c0fdd4e9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4d71a1e18b246f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f2453fb2138486e" /><Relationship Type="http://schemas.openxmlformats.org/officeDocument/2006/relationships/notesMaster" Target="/ppt/notesMasters/notesMaster1.xml" Id="Ref7f50a933a64c6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f7f63454b3341e2" /><Relationship Type="http://schemas.openxmlformats.org/officeDocument/2006/relationships/notesMaster" Target="/ppt/notesMasters/notesMaster1.xml" Id="R71d0a50776af40f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743ccf84d624d8e" /><Relationship Type="http://schemas.openxmlformats.org/officeDocument/2006/relationships/notesMaster" Target="/ppt/notesMasters/notesMaster1.xml" Id="Rab17e85ff2a14be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Gwarket article teaching example. All data are synthetic, created 2026-09-09. Not an Aaron business result. Source: ../source-packet.md.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Gwarket article teaching example. All data are synthetic, created 2026-09-09. Not an Aaron business result. Source: ../source-packet.md.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Gwarket article teaching example. All data are synthetic, created 2026-09-09. Not an Aaron business result. Source: ../source-packet.md.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d9ab65b0f42b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265b7a6e73d4a13" /><Relationship Type="http://schemas.openxmlformats.org/officeDocument/2006/relationships/slideLayout" Target="/ppt/slideLayouts/slideLayout1.xml" Id="Rc91295e7694f43f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295e7694f43f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da4412ab44e1" /><Relationship Type="http://schemas.openxmlformats.org/officeDocument/2006/relationships/notesSlide" Target="/ppt/notesSlides/notesSlide1.xml" Id="Reb32125ee5ba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b701247e54109" /><Relationship Type="http://schemas.openxmlformats.org/officeDocument/2006/relationships/chart" Target="/ppt/slides/charts/chart1.xml" Id="R97289aecd5f9496a" /><Relationship Type="http://schemas.openxmlformats.org/officeDocument/2006/relationships/notesSlide" Target="/ppt/notesSlides/notesSlide2.xml" Id="R223419ba3518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3e8c23eb4b08" /><Relationship Type="http://schemas.openxmlformats.org/officeDocument/2006/relationships/notesSlide" Target="/ppt/notesSlides/notesSlide3.xml" Id="R24916aa763924f65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報名</c:v>
          </c:tx>
          <c:spPr>
            <a:solidFill xmlns:a="http://schemas.openxmlformats.org/drawingml/2006/main">
              <a:srgbClr val="BDE8F5"/>
            </a:solidFill>
          </c:spPr>
          <c:cat>
            <c:strRef>
              <c:f>'Chart Data'!$A$2:$A$4</c:f>
              <c:strCache>
                <c:ptCount val="3"/>
                <c:pt idx="0">
                  <c:v>六月</c:v>
                </c:pt>
                <c:pt idx="1">
                  <c:v>七月</c:v>
                </c:pt>
                <c:pt idx="2">
                  <c:v>八月</c:v>
                </c:pt>
              </c:strCache>
            </c:strRef>
          </c:cat>
          <c:val>
            <c:numRef>
              <c:f>'Chart Data'!$B$2:$B$4</c:f>
              <c:numCache>
                <c:formatCode>General</c:formatCode>
                <c:ptCount val="3"/>
                <c:pt idx="0">
                  <c:v>120</c:v>
                </c:pt>
                <c:pt idx="1">
                  <c:v>150</c:v>
                </c:pt>
                <c:pt idx="2">
                  <c:v>180</c:v>
                </c:pt>
              </c:numCache>
            </c:numRef>
          </c:val>
        </c:ser>
        <c:ser>
          <c:idx val="1"/>
          <c:order val="1"/>
          <c:tx>
            <c:v>出席</c:v>
          </c:tx>
          <c:spPr>
            <a:solidFill xmlns:a="http://schemas.openxmlformats.org/drawingml/2006/main">
              <a:srgbClr val="1C4D8D"/>
            </a:solidFill>
          </c:spPr>
          <c:cat>
            <c:strRef>
              <c:f>'Chart Data'!$C$2:$C$4</c:f>
              <c:strCache>
                <c:ptCount val="3"/>
                <c:pt idx="0">
                  <c:v>六月</c:v>
                </c:pt>
                <c:pt idx="1">
                  <c:v>七月</c:v>
                </c:pt>
                <c:pt idx="2">
                  <c:v>八月</c:v>
                </c:pt>
              </c:strCache>
            </c:strRef>
          </c:cat>
          <c:val>
            <c:numRef>
              <c:f>'Chart Data'!$D$2:$D$4</c:f>
              <c:numCache>
                <c:formatCode>General</c:formatCode>
                <c:ptCount val="3"/>
                <c:pt idx="0">
                  <c:v>60</c:v>
                </c:pt>
                <c:pt idx="1">
                  <c:v>90</c:v>
                </c:pt>
                <c:pt idx="2">
                  <c:v>108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Microsoft JhengHei"/>
                  <a:ea typeface="Microsoft JhengHei"/>
                  <a:cs typeface="Microsoft JhengHei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Microsoft JhengHei"/>
                <a:ea typeface="Microsoft JhengHei"/>
                <a:cs typeface="Microsoft JhengHei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Microsoft JhengHei"/>
                <a:ea typeface="Microsoft JhengHei"/>
                <a:cs typeface="Microsoft JhengHei"/>
              </a:defRPr>
            </a:pPr>
          </a:p>
        </c:txPr>
        <c:crossAx val="48650112"/>
        <c:crossBetween val="between"/>
      </c:valAx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>
              <a:latin typeface="Microsoft JhengHei"/>
              <a:ea typeface="Microsoft JhengHei"/>
              <a:cs typeface="Microsoft JhengHei"/>
            </a:defRPr>
          </a:pPr>
        </a:p>
      </c:txPr>
    </c:legend>
    <c:plotVisOnly val="1"/>
  </c:chart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C908BE-43D9-47DE-918F-0F3028925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rPr>
              <a:t>線上講座成效回顧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EE0836-CF8A-4AE3-9857-3DA660C2F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0300"/>
            <a:ext cx="10972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rPr>
              <a:t>教學用虛構資料，非真實活動成效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960311-1232-442A-85B4-8CD2512B1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66900"/>
            <a:ext cx="10972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700" b="0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700" b="0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rPr>
              <a:t>下一場活動的提醒流程提案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7CE7BF-3167-437F-89D0-4F62252FA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10668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受眾：行銷主管</a:t>
            </a:r>
          </a:p>
          <a:p xmlns:a="http://schemas.openxmlformats.org/drawingml/2006/main"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目的：決定是否測試活動前的雙次提醒</a:t>
            </a:r>
          </a:p>
          <a:p xmlns:a="http://schemas.openxmlformats.org/drawingml/2006/main"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資料：三場虛構講座的報名與出席人數</a:t>
            </a:r>
          </a:p>
        </p:txBody>
      </p:sp>
    </p:spTree>
    <p:extLst>
      <p:ext uri="{BB962C8B-B14F-4D97-AF65-F5344CB8AC3E}">
        <p14:creationId xmlns:p14="http://schemas.microsoft.com/office/powerpoint/2010/main" val="20629243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C54008-5D89-4205-BD77-15EAC0981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rPr>
              <a:t>三場講座的報名與出席人數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A161C2-7BB9-4837-8D1D-FEC2D7D3F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0300"/>
            <a:ext cx="10972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rPr>
              <a:t>教學用虛構資料，非真實活動成效</a:t>
            </a:r>
          </a:p>
        </p:txBody>
      </p:sp>
      <p:graphicFrame>
        <p:nvGraphicFramePr>
          <p:cNvPr id="6" name="Chart"/>
          <p:cNvGraphicFramePr/>
          <p:nvPr/>
        </p:nvGraphicFramePr>
        <p:xfrm>
          <a:off xmlns:a="http://schemas.openxmlformats.org/drawingml/2006/main" x="609600" y="1714500"/>
          <a:ext xmlns:a="http://schemas.openxmlformats.org/drawingml/2006/main" cx="10972800" cy="4000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7289aecd5f9496a"/>
          </a:graphicData>
        </a:graphic>
      </p:graphicFrame>
    </p:spTree>
    <p:extLst>
      <p:ext uri="{BB962C8B-B14F-4D97-AF65-F5344CB8AC3E}">
        <p14:creationId xmlns:p14="http://schemas.microsoft.com/office/powerpoint/2010/main" val="151797725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60C4B4-077D-41C9-A50A-5B342648A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rPr>
              <a:t>下一場測試雙次提醒，成效仍待驗證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A2745F-D572-4EBD-9E05-7570FBA9D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0300"/>
            <a:ext cx="10972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rPr>
              <a:t>教學用虛構資料，非真實活動成效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7B4FBD-4820-426C-B432-A1E8627A3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28800"/>
            <a:ext cx="457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400" b="1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rPr>
              <a:t>測試方案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1EB172-8282-4717-98CD-B9FB3B2C5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活動前一天及一小時各發一次提醒</a:t>
            </a:r>
          </a:p>
          <a:p xmlns:a="http://schemas.openxmlformats.org/drawingml/2006/main"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保存發送紀錄與實際出席人數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AC3861-FCB0-4A38-9FC0-1AA7EDE41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571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400" b="1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rPr>
              <a:t>目前不能下的結論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407581-CD4D-482C-8149-C30B4F158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109728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10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三場彙總資料無法證明提醒造成出席增加。</a:t>
            </a:r>
          </a:p>
          <a:p xmlns:a="http://schemas.openxmlformats.org/drawingml/2006/main">
            <a:pPr>
              <a:defRPr sz="210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10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這是待測假設，不是已驗證成效。</a:t>
            </a:r>
          </a:p>
        </p:txBody>
      </p:sp>
    </p:spTree>
    <p:extLst>
      <p:ext uri="{BB962C8B-B14F-4D97-AF65-F5344CB8AC3E}">
        <p14:creationId xmlns:p14="http://schemas.microsoft.com/office/powerpoint/2010/main" val="146441777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2026-09-09T14:06:51.4410000Z</dcterms:created>
  <dcterms:modified xsi:type="dcterms:W3CDTF">2026-09-09T14:06:51.4410000Z</dcterms:modified>
</coreProperties>
</file>