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報名</c:v>
          </c:tx>
          <c:spPr>
            <a:solidFill>
              <a:srgbClr val="BDE8F5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anchorCtr="1"/>
              <a:lstStyle/>
              <a:p>
                <a:pPr>
                  <a:defRPr>
                    <a:latin typeface="Microsoft JhengHei"/>
                    <a:ea typeface="Microsoft JhengHei"/>
                    <a:cs typeface="Microsoft JhengHei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'Chart Data'!$A$2:$A$4</c:f>
              <c:strCache>
                <c:ptCount val="3"/>
                <c:pt idx="0">
                  <c:v>六月</c:v>
                </c:pt>
                <c:pt idx="1">
                  <c:v>七月</c:v>
                </c:pt>
                <c:pt idx="2">
                  <c:v>八月</c:v>
                </c:pt>
              </c:strCache>
            </c:strRef>
          </c:cat>
          <c:val>
            <c:numRef>
              <c:f>'Chart Data'!$B$2:$B$4</c:f>
              <c:numCache>
                <c:formatCode>General</c:formatCode>
                <c:ptCount val="3"/>
                <c:pt idx="0">
                  <c:v>120</c:v>
                </c:pt>
                <c:pt idx="1">
                  <c:v>150</c:v>
                </c:pt>
                <c:pt idx="2">
                  <c:v>180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0-461D-410E-9B6F-5B148D140A82}"/>
            </c:ext>
          </c:extLst>
        </c:ser>
        <c:ser>
          <c:idx val="1"/>
          <c:order val="1"/>
          <c:tx>
            <c:v>出席</c:v>
          </c:tx>
          <c:spPr>
            <a:solidFill>
              <a:srgbClr val="1C4D8D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 anchorCtr="1"/>
              <a:lstStyle/>
              <a:p>
                <a:pPr>
                  <a:defRPr>
                    <a:latin typeface="Microsoft JhengHei"/>
                    <a:ea typeface="Microsoft JhengHei"/>
                    <a:cs typeface="Microsoft JhengHei"/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'Chart Data'!$C$2:$C$4</c:f>
              <c:strCache>
                <c:ptCount val="3"/>
                <c:pt idx="0">
                  <c:v>六月</c:v>
                </c:pt>
                <c:pt idx="1">
                  <c:v>七月</c:v>
                </c:pt>
                <c:pt idx="2">
                  <c:v>八月</c:v>
                </c:pt>
              </c:strCache>
            </c:strRef>
          </c:cat>
          <c:val>
            <c:numRef>
              <c:f>'Chart Data'!$D$2:$D$4</c:f>
              <c:numCache>
                <c:formatCode>General</c:formatCode>
                <c:ptCount val="3"/>
                <c:pt idx="0">
                  <c:v>60</c:v>
                </c:pt>
                <c:pt idx="1">
                  <c:v>90</c:v>
                </c:pt>
                <c:pt idx="2">
                  <c:v>117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  <c:ext xmlns:c16="http://schemas.microsoft.com/office/drawing/2014/chart" uri="{C3380CC4-5D6E-409C-BE32-E72D297353CC}">
              <c16:uniqueId val="{00000001-461D-410E-9B6F-5B148D140A8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solidFill>
              <a:srgbClr val="D4D4D4"/>
            </a:solidFill>
            <a:prstDash val="solid"/>
          </a:ln>
        </c:spPr>
        <c:txPr>
          <a:bodyPr anchorCtr="1"/>
          <a:lstStyle/>
          <a:p>
            <a:pPr>
              <a:defRPr>
                <a:solidFill>
                  <a:srgbClr val="666666"/>
                </a:solidFill>
                <a:latin typeface="Microsoft JhengHei"/>
                <a:ea typeface="Microsoft JhengHei"/>
                <a:cs typeface="Microsoft JhengHei"/>
              </a:defRPr>
            </a:pPr>
            <a:endParaRPr lang="zh-TW"/>
          </a:p>
        </c:txPr>
        <c:crossAx val="48672768"/>
        <c:crosses val="autoZero"/>
        <c:auto val="1"/>
        <c:lblAlgn val="ctr"/>
        <c:lblOffset val="100"/>
        <c:noMultiLvlLbl val="1"/>
      </c:catAx>
      <c:valAx>
        <c:axId val="48672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8650112"/>
        <c:crosses val="autoZero"/>
        <c:crossBetween val="between"/>
      </c:valAx>
    </c:plotArea>
    <c:legend>
      <c:legendPos val="b"/>
      <c:overlay val="0"/>
      <c:txPr>
        <a:bodyPr anchorCtr="1"/>
        <a:lstStyle/>
        <a:p>
          <a:pPr>
            <a:defRPr>
              <a:latin typeface="Microsoft JhengHei"/>
              <a:ea typeface="Microsoft JhengHei"/>
              <a:cs typeface="Microsoft JhengHei"/>
            </a:defRPr>
          </a:pPr>
          <a:endParaRPr lang="zh-TW"/>
        </a:p>
      </c:txPr>
    </c:legend>
    <c:plotVisOnly val="1"/>
    <c:dispBlanksAs val="zero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Gwarket article teaching example. All data are synthetic, created 2026-09-09. Not an Aaron business result. Source: ../source-packet.md.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Gwarket article teaching example. All data are synthetic, created 2026-09-09. Not an Aaron business result. Source: ../source-packet.md.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Gwarket article teaching example. All data are synthetic, created 2026-09-09. Not an Aaron business result. Source: ../source-packet.md.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F8C908BE-43D9-47DE-918F-0F3028925D0A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10972800" cy="9525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rPr>
              <a:t>線上講座成效回顧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AEE0836-CF8A-4AE3-9857-3DA660C2F50F}"/>
              </a:ext>
            </a:extLst>
          </p:cNvPr>
          <p:cNvSpPr>
            <a:spLocks noGrp="1"/>
          </p:cNvSpPr>
          <p:nvPr/>
        </p:nvSpPr>
        <p:spPr>
          <a:xfrm>
            <a:off x="609600" y="6210300"/>
            <a:ext cx="10972800" cy="3429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rPr>
              <a:t>教學用虛構資料，非真實活動成效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6960311-1232-442A-85B4-8CD2512B1D3F}"/>
              </a:ext>
            </a:extLst>
          </p:cNvPr>
          <p:cNvSpPr>
            <a:spLocks noGrp="1"/>
          </p:cNvSpPr>
          <p:nvPr/>
        </p:nvSpPr>
        <p:spPr>
          <a:xfrm>
            <a:off x="609600" y="1866900"/>
            <a:ext cx="10972800" cy="666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2700" b="0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700" b="0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rPr>
              <a:t>下一場活動的提醒流程提案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57CE7BF-3167-437F-89D0-4F62252FA527}"/>
              </a:ext>
            </a:extLst>
          </p:cNvPr>
          <p:cNvSpPr>
            <a:spLocks noGrp="1"/>
          </p:cNvSpPr>
          <p:nvPr/>
        </p:nvSpPr>
        <p:spPr>
          <a:xfrm>
            <a:off x="609600" y="2971800"/>
            <a:ext cx="10668000" cy="20002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受眾：行銷主管</a:t>
            </a:r>
          </a:p>
          <a:p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目的：決定是否測試活動前的雙次提醒</a:t>
            </a:r>
          </a:p>
          <a:p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資料：三場虛構講座的報名與出席人數</a:t>
            </a:r>
          </a:p>
        </p:txBody>
      </p:sp>
    </p:spTree>
    <p:extLst>
      <p:ext uri="{BB962C8B-B14F-4D97-AF65-F5344CB8AC3E}">
        <p14:creationId xmlns:p14="http://schemas.microsoft.com/office/powerpoint/2010/main" val="2062924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9C54008-5D89-4205-BD77-15EAC09815E8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10972800" cy="9525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lang="zh-TW" altLang="en-US"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rPr>
              <a:t>八月出席人數修正為 </a:t>
            </a:r>
            <a:r>
              <a:rPr lang="en-US" altLang="zh-TW"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rPr>
              <a:t>117 </a:t>
            </a:r>
            <a:r>
              <a:rPr lang="zh-TW" altLang="en-US"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rPr>
              <a:t>人</a:t>
            </a:r>
            <a:endParaRPr sz="3300" b="1">
              <a:solidFill>
                <a:srgbClr val="0F2854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FA161C2-7BB9-4837-8D1D-FEC2D7D3F8E3}"/>
              </a:ext>
            </a:extLst>
          </p:cNvPr>
          <p:cNvSpPr>
            <a:spLocks noGrp="1"/>
          </p:cNvSpPr>
          <p:nvPr/>
        </p:nvSpPr>
        <p:spPr>
          <a:xfrm>
            <a:off x="609600" y="6210300"/>
            <a:ext cx="10972800" cy="3429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rPr>
              <a:t>教學用虛構資料，非真實活動成效</a:t>
            </a:r>
          </a:p>
        </p:txBody>
      </p:sp>
      <p:graphicFrame>
        <p:nvGraphicFramePr>
          <p:cNvPr id="6" name="Chart"/>
          <p:cNvGraphicFramePr/>
          <p:nvPr>
            <p:extLst>
              <p:ext uri="{D42A27DB-BD31-4B8C-83A1-F6EECF244321}">
                <p14:modId xmlns:p14="http://schemas.microsoft.com/office/powerpoint/2010/main" val="3548870148"/>
              </p:ext>
            </p:extLst>
          </p:nvPr>
        </p:nvGraphicFramePr>
        <p:xfrm>
          <a:off x="609600" y="1714500"/>
          <a:ext cx="10972800" cy="400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7977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0C60C4B4-077D-41C9-A50A-5B342648A4A8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10972800" cy="9525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3300" b="1">
                <a:solidFill>
                  <a:srgbClr val="0F2854"/>
                </a:solidFill>
                <a:latin typeface="Microsoft JhengHei"/>
                <a:ea typeface="Microsoft JhengHei"/>
                <a:cs typeface="Microsoft JhengHei"/>
              </a:rPr>
              <a:t>下一場測試雙次提醒，成效仍待驗證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9A2745F-D572-4EBD-9E05-7570FBA9DB9F}"/>
              </a:ext>
            </a:extLst>
          </p:cNvPr>
          <p:cNvSpPr>
            <a:spLocks noGrp="1"/>
          </p:cNvSpPr>
          <p:nvPr/>
        </p:nvSpPr>
        <p:spPr>
          <a:xfrm>
            <a:off x="609600" y="6210300"/>
            <a:ext cx="10972800" cy="3429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1500" b="0">
                <a:solidFill>
                  <a:srgbClr val="71717A"/>
                </a:solidFill>
                <a:latin typeface="Microsoft JhengHei"/>
                <a:ea typeface="Microsoft JhengHei"/>
                <a:cs typeface="Microsoft JhengHei"/>
              </a:rPr>
              <a:t>教學用虛構資料，非真實活動成效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37B4FBD-4820-426C-B432-A1E8627A3282}"/>
              </a:ext>
            </a:extLst>
          </p:cNvPr>
          <p:cNvSpPr>
            <a:spLocks noGrp="1"/>
          </p:cNvSpPr>
          <p:nvPr/>
        </p:nvSpPr>
        <p:spPr>
          <a:xfrm>
            <a:off x="609600" y="1828800"/>
            <a:ext cx="4572000" cy="5715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2400" b="1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400" b="1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rPr>
              <a:t>測試方案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71EB172-8282-4717-98CD-B9FB3B2C5B1D}"/>
              </a:ext>
            </a:extLst>
          </p:cNvPr>
          <p:cNvSpPr>
            <a:spLocks noGrp="1"/>
          </p:cNvSpPr>
          <p:nvPr/>
        </p:nvSpPr>
        <p:spPr>
          <a:xfrm>
            <a:off x="609600" y="2552700"/>
            <a:ext cx="10972800" cy="10668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活動前一天及一小時各發一次提醒</a:t>
            </a:r>
          </a:p>
          <a:p>
            <a:pPr>
              <a:def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25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保存發送紀錄與實際出席人數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9AC3861-FCB0-4A38-9FC0-1AA7EDE41D09}"/>
              </a:ext>
            </a:extLst>
          </p:cNvPr>
          <p:cNvSpPr>
            <a:spLocks noGrp="1"/>
          </p:cNvSpPr>
          <p:nvPr/>
        </p:nvSpPr>
        <p:spPr>
          <a:xfrm>
            <a:off x="609600" y="4000500"/>
            <a:ext cx="5715000" cy="5715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2400" b="1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400" b="1">
                <a:solidFill>
                  <a:srgbClr val="1C4D8D"/>
                </a:solidFill>
                <a:latin typeface="Microsoft JhengHei"/>
                <a:ea typeface="Microsoft JhengHei"/>
                <a:cs typeface="Microsoft JhengHei"/>
              </a:rPr>
              <a:t>目前不能下的結論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C407581-CD4D-482C-8149-C30B4F158FFB}"/>
              </a:ext>
            </a:extLst>
          </p:cNvPr>
          <p:cNvSpPr>
            <a:spLocks noGrp="1"/>
          </p:cNvSpPr>
          <p:nvPr/>
        </p:nvSpPr>
        <p:spPr>
          <a:xfrm>
            <a:off x="609600" y="4667250"/>
            <a:ext cx="10972800" cy="104775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defRPr sz="210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10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三場彙總資料無法證明提醒造成出席增加。</a:t>
            </a:r>
          </a:p>
          <a:p>
            <a:pPr>
              <a:defRPr sz="210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defRPr>
            </a:pPr>
            <a:r>
              <a:rPr sz="2100" b="0">
                <a:solidFill>
                  <a:srgbClr val="0A0A0A"/>
                </a:solidFill>
                <a:latin typeface="Microsoft JhengHei"/>
                <a:ea typeface="Microsoft JhengHei"/>
                <a:cs typeface="Microsoft JhengHei"/>
              </a:rPr>
              <a:t>這是待測假設，不是已驗證成效。</a:t>
            </a:r>
          </a:p>
        </p:txBody>
      </p:sp>
    </p:spTree>
    <p:extLst>
      <p:ext uri="{BB962C8B-B14F-4D97-AF65-F5344CB8AC3E}">
        <p14:creationId xmlns:p14="http://schemas.microsoft.com/office/powerpoint/2010/main" val="146441777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DocSecurity>0</DocSecurity>
  <PresentationFormat>寬螢幕</PresentationFormat>
  <Paragraphs>19</Paragraphs>
  <Slides>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6" baseType="lpstr">
      <vt:lpstr>Microsoft JhengHei</vt:lpstr>
      <vt:lpstr>Calibri</vt:lpstr>
      <vt:lpstr>ChatGPT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Aaron Huang</cp:lastModifiedBy>
  <cp:revision>1</cp:revision>
  <dcterms:created xsi:type="dcterms:W3CDTF">2026-09-09T14:06:51Z</dcterms:created>
  <dcterms:modified xsi:type="dcterms:W3CDTF">2026-09-09T14:07:21Z</dcterms:modified>
</cp:coreProperties>
</file>